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2" r:id="rId2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2A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1738" autoAdjust="0"/>
  </p:normalViewPr>
  <p:slideViewPr>
    <p:cSldViewPr snapToGrid="0">
      <p:cViewPr varScale="1">
        <p:scale>
          <a:sx n="68" d="100"/>
          <a:sy n="68" d="100"/>
        </p:scale>
        <p:origin x="6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A8BAC-5F1A-4090-B35A-87A67771475E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BB8C2-F306-4E2B-B562-2E736DA7E4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23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EC727-157A-EB62-D0E4-CFED7D5AB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BE13A6-2AE0-E058-4969-D5CA66CE9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75FC36-AACF-8B99-B016-7FF431CD4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B3E-DC18-42CE-81E8-3943104A7E67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8F02E8-C796-CAA1-47DE-0EFC00E1C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72DCC9-7A98-5E97-9075-D5CCDB46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843-7137-43F3-A605-2928DAA1E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54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AEDCE2-F210-D6C0-A8F4-33E0B64D0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108CD09-993A-D780-2445-889ADAD16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BAB520-C3DF-BFA4-9CA4-981889A23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B3E-DC18-42CE-81E8-3943104A7E67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C8CC48-AC50-7A03-0DE9-399771907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4CC6D5-2A86-FF5B-11E9-1CE9B6EE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843-7137-43F3-A605-2928DAA1E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5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D997938-D94C-DBA0-61A9-23A6BDE980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6CFCC6-C7C1-6FB1-4967-BCF2D2915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34FCF4-E341-0E3F-3C8D-BA79A4793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B3E-DC18-42CE-81E8-3943104A7E67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5FB737-E63A-706B-5075-D8836315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C320-A3A0-C81D-A3C1-3E7C521B1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843-7137-43F3-A605-2928DAA1E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37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793C97-0F53-6887-0231-4DBAAC690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FC2AD7-37A6-983D-869D-2E71791EF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C7AAA0-8BE5-51F6-8089-FBC579D9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B3E-DC18-42CE-81E8-3943104A7E67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889951-DF94-BE4A-A1D9-39451639E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D7EB8C-9BC7-F029-EECA-EF70DC23B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843-7137-43F3-A605-2928DAA1E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96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D3C153-B27D-F898-8F5F-F0B306164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F752F8-E4AE-5379-305D-7714BCF65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AD7247-6A0F-D160-DDE7-31D9B8138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B3E-DC18-42CE-81E8-3943104A7E67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15055C-F498-021A-6026-194423DA2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FC52C7-B2C8-AC29-8A74-3B1B445BF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843-7137-43F3-A605-2928DAA1E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35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5D42E2-452A-27D8-3F8B-A1A1433C7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F3FF89-B670-01F2-33A0-F0328C50F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DA0550-823C-2E7E-E2F8-13F708CC3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A48914-28C2-90CC-65DD-554C1C5EC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B3E-DC18-42CE-81E8-3943104A7E67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6E4653-7FE1-5F4C-F711-9857AEE85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6D3C6D-BBB4-2931-E14B-9739DE96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843-7137-43F3-A605-2928DAA1E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90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F90F7-74AA-B9F9-9588-F7405B99F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A22734-2278-1672-E1B2-FAE54C8E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CE1FE32-373D-0CEF-A604-9AF0ACBD6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FB8FC70-2240-E635-7365-C339D7347D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DE0DA54-B96D-26D2-DC7B-36A2558CCB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446A0A-A95A-24BA-E255-77EFBE0FE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B3E-DC18-42CE-81E8-3943104A7E67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9AF8F11-BE37-DF1C-EDE1-4E5B521E5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70E941-40D7-58BF-1ADD-59EB77CA3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843-7137-43F3-A605-2928DAA1E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04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607E36-B1A3-E91A-0440-77092C63C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F2AA5EB-6E5D-6B6C-1848-84DB54343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B3E-DC18-42CE-81E8-3943104A7E67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970E8CA-6A4E-378E-9779-86AC9BF5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1EA0D0-7F76-01D6-F036-7500FF019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843-7137-43F3-A605-2928DAA1E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49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ECA805-9549-F9CC-6377-4D6A90F94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B3E-DC18-42CE-81E8-3943104A7E67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AFD998E-81C7-9C39-84FD-F02D453F3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7450EF3-3D38-083B-79BE-055078C2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843-7137-43F3-A605-2928DAA1E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83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B50AFF-C197-6750-6265-9AC9B4F95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F8A832-2595-9A25-5431-40A0634CB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2FCB401-BF0A-BCD7-B63B-665E2DE33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F032F4-4CB8-F2AD-8D25-B6046CB07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B3E-DC18-42CE-81E8-3943104A7E67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45602D-9A2A-13B8-30A8-846ACC762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D170C6-FC54-0A7C-4890-37DC3CA5C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843-7137-43F3-A605-2928DAA1E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90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0D143B-1FB7-4C6D-E0B5-B915EB33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5949595-F51B-E506-ED2C-321829815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8495E77-CE14-BD9B-405C-65A682725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DCF5C6-2598-9C66-0602-862B4840B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3B3E-DC18-42CE-81E8-3943104A7E67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406B32-0054-A79A-4748-F9D5E259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26C3177-0A1A-650C-A8EB-10D359A97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843-7137-43F3-A605-2928DAA1E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50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23817AB-3E59-F938-B076-77A98B47A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FA03CF-23A2-9B96-EA7F-740B9B5D6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85E69F-D438-ED32-098D-4EFF44947D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B3B3E-DC18-42CE-81E8-3943104A7E67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27C96A-9F1F-AA72-CFB5-495B42F50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996589-0863-0D09-6813-A115097013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27843-7137-43F3-A605-2928DAA1ED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91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witch-on.wor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A2033CD4-0E0C-DC70-0390-AA0B46EBB7B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6454" y="413415"/>
            <a:ext cx="11959087" cy="6444585"/>
          </a:xfrm>
        </p:spPr>
        <p:txBody>
          <a:bodyPr wrap="square">
            <a:spAutoFit/>
          </a:bodyPr>
          <a:lstStyle/>
          <a:p>
            <a:pPr marL="0" indent="0" algn="just">
              <a:buNone/>
              <a:defRPr/>
            </a:pPr>
            <a:r>
              <a:rPr lang="ja-JP" altLang="en-US" sz="1800" u="sng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出身、学歴</a:t>
            </a:r>
            <a:endParaRPr lang="en-US" altLang="ja-JP" sz="1800" u="sng" kern="10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marL="0" indent="0" algn="just">
              <a:buNone/>
              <a:defRPr/>
            </a:pP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守口市菊水通り出身、茨木市在住　　三郷幼稚園、橋波小学校、守口四中、府立四条畷高校、北海道大学卒業</a:t>
            </a:r>
            <a:endParaRPr lang="en-US" altLang="ja-JP" sz="1800" kern="100" dirty="0">
              <a:latin typeface="+mn-ea"/>
              <a:cs typeface="Segoe UI" panose="020B0502040204020203" pitchFamily="34" charset="0"/>
            </a:endParaRPr>
          </a:p>
          <a:p>
            <a:pPr marL="0" indent="0" algn="just">
              <a:buNone/>
              <a:defRPr/>
            </a:pPr>
            <a:r>
              <a:rPr lang="ja-JP" altLang="en-US" sz="1800" u="sng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企業</a:t>
            </a:r>
            <a:r>
              <a:rPr lang="ja-JP" altLang="ja-JP" sz="1800" u="sng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勤務に関わる経歴（岩谷産業株式会社</a:t>
            </a:r>
            <a:r>
              <a:rPr lang="en-US" altLang="ja-JP" sz="1800" u="sng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34</a:t>
            </a:r>
            <a:r>
              <a:rPr lang="ja-JP" altLang="ja-JP" sz="1800" u="sng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年</a:t>
            </a:r>
            <a:r>
              <a:rPr lang="en-US" altLang="ja-JP" sz="1800" u="sng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4</a:t>
            </a:r>
            <a:r>
              <a:rPr lang="ja-JP" altLang="ja-JP" sz="1800" u="sng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カ月勤務）</a:t>
            </a:r>
            <a:endParaRPr lang="ja-JP" altLang="ja-JP" sz="1800" kern="10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marL="0" indent="0" algn="just">
              <a:buNone/>
              <a:defRPr/>
            </a:pPr>
            <a:r>
              <a:rPr lang="en-US" altLang="ja-JP" sz="1800" kern="100" dirty="0">
                <a:latin typeface="+mn-ea"/>
                <a:cs typeface="Segoe UI" panose="020B0502040204020203" pitchFamily="34" charset="0"/>
              </a:rPr>
              <a:t>1984</a:t>
            </a:r>
            <a:r>
              <a:rPr lang="ja-JP" altLang="ja-JP" sz="1800" kern="100" dirty="0">
                <a:latin typeface="+mn-ea"/>
                <a:cs typeface="Segoe UI" panose="020B0502040204020203" pitchFamily="34" charset="0"/>
              </a:rPr>
              <a:t>年</a:t>
            </a:r>
            <a:r>
              <a:rPr lang="en-US" altLang="ja-JP" sz="1800" kern="100" dirty="0">
                <a:latin typeface="+mn-ea"/>
                <a:cs typeface="Segoe UI" panose="020B0502040204020203" pitchFamily="34" charset="0"/>
              </a:rPr>
              <a:t>4</a:t>
            </a:r>
            <a:r>
              <a:rPr lang="ja-JP" altLang="ja-JP" sz="1800" kern="100" dirty="0">
                <a:latin typeface="+mn-ea"/>
                <a:cs typeface="Segoe UI" panose="020B0502040204020203" pitchFamily="34" charset="0"/>
              </a:rPr>
              <a:t>月～</a:t>
            </a:r>
            <a:r>
              <a:rPr lang="en-US" altLang="ja-JP" sz="1800" kern="100" dirty="0">
                <a:latin typeface="+mn-ea"/>
                <a:cs typeface="Segoe UI" panose="020B0502040204020203" pitchFamily="34" charset="0"/>
              </a:rPr>
              <a:t>2018</a:t>
            </a:r>
            <a:r>
              <a:rPr lang="ja-JP" altLang="ja-JP" sz="1800" kern="100" dirty="0">
                <a:latin typeface="+mn-ea"/>
                <a:cs typeface="Segoe UI" panose="020B0502040204020203" pitchFamily="34" charset="0"/>
              </a:rPr>
              <a:t>年</a:t>
            </a:r>
            <a:r>
              <a:rPr lang="en-US" altLang="ja-JP" sz="1800" kern="100" dirty="0">
                <a:latin typeface="+mn-ea"/>
                <a:cs typeface="Segoe UI" panose="020B0502040204020203" pitchFamily="34" charset="0"/>
              </a:rPr>
              <a:t>7</a:t>
            </a:r>
            <a:r>
              <a:rPr lang="ja-JP" altLang="ja-JP" sz="1800" kern="100" dirty="0">
                <a:latin typeface="+mn-ea"/>
                <a:cs typeface="Segoe UI" panose="020B0502040204020203" pitchFamily="34" charset="0"/>
              </a:rPr>
              <a:t>月　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主に</a:t>
            </a:r>
            <a:r>
              <a:rPr lang="ja-JP" altLang="ja-JP" sz="1800" kern="100" dirty="0">
                <a:latin typeface="+mn-ea"/>
                <a:cs typeface="Segoe UI" panose="020B0502040204020203" pitchFamily="34" charset="0"/>
              </a:rPr>
              <a:t>産業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用</a:t>
            </a:r>
            <a:r>
              <a:rPr lang="ja-JP" altLang="ja-JP" sz="1800" kern="100" dirty="0">
                <a:latin typeface="+mn-ea"/>
                <a:cs typeface="Segoe UI" panose="020B0502040204020203" pitchFamily="34" charset="0"/>
              </a:rPr>
              <a:t>ガス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および</a:t>
            </a:r>
            <a:r>
              <a:rPr lang="ja-JP" altLang="ja-JP" sz="1800" kern="100" dirty="0">
                <a:latin typeface="+mn-ea"/>
                <a:cs typeface="Segoe UI" panose="020B0502040204020203" pitchFamily="34" charset="0"/>
              </a:rPr>
              <a:t>機器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の</a:t>
            </a:r>
            <a:r>
              <a:rPr lang="ja-JP" altLang="ja-JP" sz="1800" kern="100" dirty="0">
                <a:latin typeface="+mn-ea"/>
                <a:cs typeface="Segoe UI" panose="020B0502040204020203" pitchFamily="34" charset="0"/>
              </a:rPr>
              <a:t>営業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　</a:t>
            </a:r>
            <a:endParaRPr lang="en-US" altLang="ja-JP" sz="1800" kern="100" dirty="0">
              <a:latin typeface="+mn-ea"/>
              <a:cs typeface="Segoe UI" panose="020B0502040204020203" pitchFamily="34" charset="0"/>
            </a:endParaRPr>
          </a:p>
          <a:p>
            <a:pPr marL="0" indent="0" algn="just">
              <a:buNone/>
              <a:defRPr/>
            </a:pP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　　　　　　　　　　　</a:t>
            </a:r>
            <a:r>
              <a:rPr lang="en-US" altLang="ja-JP" sz="1800" kern="100" dirty="0">
                <a:latin typeface="+mn-ea"/>
                <a:cs typeface="Segoe UI" panose="020B0502040204020203" pitchFamily="34" charset="0"/>
              </a:rPr>
              <a:t>※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勤務場所：福岡、</a:t>
            </a:r>
            <a:r>
              <a:rPr lang="ja-JP" altLang="en-US" sz="1800" b="1" kern="100" dirty="0">
                <a:latin typeface="+mn-ea"/>
                <a:cs typeface="Segoe UI" panose="020B0502040204020203" pitchFamily="34" charset="0"/>
              </a:rPr>
              <a:t>熊本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、大阪、大連、東京、</a:t>
            </a:r>
            <a:r>
              <a:rPr lang="ja-JP" altLang="en-US" sz="1800" b="1" kern="100" dirty="0">
                <a:latin typeface="+mn-ea"/>
                <a:cs typeface="Segoe UI" panose="020B0502040204020203" pitchFamily="34" charset="0"/>
              </a:rPr>
              <a:t>熊本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、大阪、札幌、大阪、広島</a:t>
            </a:r>
            <a:endParaRPr lang="en-US" altLang="ja-JP" sz="1800" kern="100" dirty="0">
              <a:latin typeface="+mn-ea"/>
              <a:cs typeface="Segoe UI" panose="020B0502040204020203" pitchFamily="34" charset="0"/>
            </a:endParaRPr>
          </a:p>
          <a:p>
            <a:pPr marL="0" indent="0" algn="just">
              <a:buNone/>
              <a:defRPr/>
            </a:pPr>
            <a:r>
              <a:rPr lang="ja-JP" altLang="en-US" sz="1800" u="sng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起業後の</a:t>
            </a:r>
            <a:r>
              <a:rPr lang="ja-JP" altLang="ja-JP" sz="1800" u="sng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経歴</a:t>
            </a:r>
            <a:r>
              <a:rPr lang="ja-JP" altLang="en-US" sz="1800" u="sng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（コワーキングスペース事業＆経営コンサルタント業）</a:t>
            </a:r>
            <a:endParaRPr lang="en-US" altLang="ja-JP" sz="1800" u="sng" kern="10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marL="0" indent="0" algn="just">
              <a:buNone/>
              <a:defRPr/>
            </a:pPr>
            <a:r>
              <a:rPr lang="en-US" altLang="ja-JP" sz="1800" kern="100" dirty="0">
                <a:latin typeface="+mn-ea"/>
                <a:cs typeface="Segoe UI" panose="020B0502040204020203" pitchFamily="34" charset="0"/>
              </a:rPr>
              <a:t>2018</a:t>
            </a:r>
            <a:r>
              <a:rPr lang="ja-JP" altLang="ja-JP" sz="1800" kern="100" dirty="0">
                <a:latin typeface="+mn-ea"/>
                <a:cs typeface="Segoe UI" panose="020B0502040204020203" pitchFamily="34" charset="0"/>
              </a:rPr>
              <a:t>年</a:t>
            </a:r>
            <a:r>
              <a:rPr lang="en-US" altLang="ja-JP" sz="1800" kern="100" dirty="0">
                <a:latin typeface="+mn-ea"/>
                <a:cs typeface="Segoe UI" panose="020B0502040204020203" pitchFamily="34" charset="0"/>
              </a:rPr>
              <a:t>8</a:t>
            </a:r>
            <a:r>
              <a:rPr lang="ja-JP" altLang="ja-JP" sz="1800" kern="100" dirty="0">
                <a:latin typeface="+mn-ea"/>
                <a:cs typeface="Segoe UI" panose="020B0502040204020203" pitchFamily="34" charset="0"/>
              </a:rPr>
              <a:t>月～　</a:t>
            </a:r>
            <a:r>
              <a:rPr lang="en-US" altLang="ja-JP" sz="1800" kern="100" dirty="0">
                <a:latin typeface="+mn-ea"/>
                <a:cs typeface="Segoe UI" panose="020B0502040204020203" pitchFamily="34" charset="0"/>
              </a:rPr>
              <a:t>SOIL</a:t>
            </a:r>
            <a:r>
              <a:rPr lang="ja-JP" altLang="ja-JP" sz="1800" kern="100" dirty="0">
                <a:latin typeface="+mn-ea"/>
                <a:cs typeface="Segoe UI" panose="020B0502040204020203" pitchFamily="34" charset="0"/>
              </a:rPr>
              <a:t>中小企業診断士事務所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開業　</a:t>
            </a:r>
            <a:endParaRPr lang="en-US" altLang="ja-JP" sz="1800" kern="100" dirty="0">
              <a:latin typeface="+mn-ea"/>
              <a:cs typeface="Segoe UI" panose="020B0502040204020203" pitchFamily="34" charset="0"/>
            </a:endParaRPr>
          </a:p>
          <a:p>
            <a:pPr marL="0" indent="0" algn="just">
              <a:buNone/>
              <a:defRPr/>
            </a:pPr>
            <a:r>
              <a:rPr lang="ja-JP" altLang="en-US" sz="1800" b="1" kern="100" dirty="0">
                <a:latin typeface="+mn-ea"/>
                <a:cs typeface="Segoe UI" panose="020B0502040204020203" pitchFamily="34" charset="0"/>
              </a:rPr>
              <a:t>・ＳＯＩＬ事業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（経営コンサルタント業（</a:t>
            </a:r>
            <a:r>
              <a:rPr lang="ja-JP" altLang="ja-JP" sz="1800" b="1" kern="100" dirty="0">
                <a:latin typeface="+mn-ea"/>
                <a:cs typeface="Segoe UI" panose="020B0502040204020203" pitchFamily="34" charset="0"/>
              </a:rPr>
              <a:t>組織営業</a:t>
            </a:r>
            <a:r>
              <a:rPr lang="ja-JP" altLang="ja-JP" sz="1800" kern="100" dirty="0">
                <a:latin typeface="+mn-ea"/>
                <a:cs typeface="Segoe UI" panose="020B0502040204020203" pitchFamily="34" charset="0"/>
              </a:rPr>
              <a:t>体制構築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実践</a:t>
            </a:r>
            <a:r>
              <a:rPr lang="ja-JP" altLang="ja-JP" sz="1800" kern="100" dirty="0">
                <a:latin typeface="+mn-ea"/>
                <a:cs typeface="Segoe UI" panose="020B0502040204020203" pitchFamily="34" charset="0"/>
              </a:rPr>
              <a:t>支援、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人づくり、勝つ集団づくり）、ＢＣＰ事業</a:t>
            </a:r>
            <a:endParaRPr lang="en-US" altLang="ja-JP" sz="1800" kern="100" dirty="0">
              <a:latin typeface="+mn-ea"/>
              <a:cs typeface="Segoe UI" panose="020B0502040204020203" pitchFamily="34" charset="0"/>
            </a:endParaRPr>
          </a:p>
          <a:p>
            <a:pPr marL="0" indent="0" algn="just">
              <a:buNone/>
              <a:defRPr/>
            </a:pP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　　継続力強化計画</a:t>
            </a:r>
            <a:r>
              <a:rPr lang="ja-JP" altLang="ja-JP" sz="1800" kern="100" dirty="0">
                <a:latin typeface="+mn-ea"/>
                <a:cs typeface="Segoe UI" panose="020B0502040204020203" pitchFamily="34" charset="0"/>
              </a:rPr>
              <a:t>策定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支援</a:t>
            </a:r>
            <a:r>
              <a:rPr lang="ja-JP" altLang="ja-JP" sz="1800" kern="100" dirty="0">
                <a:latin typeface="+mn-ea"/>
                <a:cs typeface="Segoe UI" panose="020B0502040204020203" pitchFamily="34" charset="0"/>
              </a:rPr>
              <a:t>、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プレゼンテーション＆コーチング研修、</a:t>
            </a:r>
            <a:r>
              <a:rPr lang="ja-JP" altLang="en-US" sz="1800" b="1" kern="100" dirty="0">
                <a:latin typeface="+mn-ea"/>
                <a:cs typeface="Segoe UI" panose="020B0502040204020203" pitchFamily="34" charset="0"/>
              </a:rPr>
              <a:t>創業・新事業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・事業再生相談、経営診断、</a:t>
            </a:r>
            <a:endParaRPr lang="en-US" altLang="ja-JP" sz="1800" kern="100" dirty="0">
              <a:latin typeface="+mn-ea"/>
              <a:cs typeface="Segoe UI" panose="020B0502040204020203" pitchFamily="34" charset="0"/>
            </a:endParaRPr>
          </a:p>
          <a:p>
            <a:pPr marL="0" indent="0" algn="just">
              <a:buNone/>
              <a:defRPr/>
            </a:pP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　　事業</a:t>
            </a:r>
            <a:r>
              <a:rPr lang="ja-JP" altLang="ja-JP" sz="1800" kern="100" dirty="0">
                <a:latin typeface="+mn-ea"/>
                <a:cs typeface="Segoe UI" panose="020B0502040204020203" pitchFamily="34" charset="0"/>
              </a:rPr>
              <a:t>計画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・経営力向上計画書</a:t>
            </a:r>
            <a:r>
              <a:rPr lang="ja-JP" altLang="ja-JP" sz="1800" kern="100" dirty="0">
                <a:latin typeface="+mn-ea"/>
                <a:cs typeface="Segoe UI" panose="020B0502040204020203" pitchFamily="34" charset="0"/>
              </a:rPr>
              <a:t>策定、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各種補助金申請支援）</a:t>
            </a:r>
            <a:endParaRPr lang="en-US" altLang="ja-JP" sz="1800" u="sng" kern="10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marL="0" indent="0" algn="just">
              <a:buNone/>
              <a:defRPr/>
            </a:pPr>
            <a:r>
              <a:rPr lang="en-US" altLang="ja-JP" sz="2000" b="1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2022</a:t>
            </a:r>
            <a:r>
              <a:rPr lang="ja-JP" altLang="en-US" sz="2000" b="1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年</a:t>
            </a:r>
            <a:r>
              <a:rPr lang="en-US" altLang="ja-JP" sz="2000" b="1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1</a:t>
            </a:r>
            <a:r>
              <a:rPr lang="ja-JP" altLang="en-US" sz="2000" b="1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月～　合同会社北大阪ＫＢＳＣ設立：コワーキングスペース（スイッチＯＮ事業）創業</a:t>
            </a:r>
            <a:endParaRPr lang="en-US" altLang="ja-JP" sz="2000" b="1" kern="10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marL="0" indent="0" algn="just">
              <a:buNone/>
              <a:defRPr/>
            </a:pPr>
            <a:r>
              <a:rPr lang="en-US" altLang="ja-JP" sz="2000" b="1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                      </a:t>
            </a:r>
            <a:r>
              <a:rPr lang="en-US" altLang="ja-JP" sz="2000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ja-JP" altLang="en-US" sz="2000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：</a:t>
            </a:r>
            <a:r>
              <a:rPr lang="en-US" altLang="ja-JP" sz="2000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//</a:t>
            </a:r>
            <a:r>
              <a:rPr lang="en-US" altLang="ja-JP" sz="2000" kern="100" dirty="0" err="1">
                <a:solidFill>
                  <a:srgbClr val="FF0000"/>
                </a:solidFill>
                <a:latin typeface="+mn-ea"/>
                <a:cs typeface="Segoe UI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swith-on.support</a:t>
            </a:r>
            <a:r>
              <a:rPr lang="en-US" altLang="ja-JP" sz="2000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en-US" altLang="ja-JP" sz="2000" kern="10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marL="0" indent="0" algn="just">
              <a:buNone/>
              <a:defRPr/>
            </a:pPr>
            <a:r>
              <a:rPr lang="ja-JP" altLang="en-US" sz="1800" u="sng" kern="100" dirty="0">
                <a:solidFill>
                  <a:srgbClr val="FF0000"/>
                </a:solidFill>
                <a:latin typeface="+mn-ea"/>
                <a:cs typeface="Segoe UI" panose="020B0502040204020203" pitchFamily="34" charset="0"/>
              </a:rPr>
              <a:t>資格・所属等</a:t>
            </a:r>
            <a:endParaRPr lang="ja-JP" altLang="ja-JP" sz="1800" kern="100" dirty="0">
              <a:solidFill>
                <a:srgbClr val="FF0000"/>
              </a:solidFill>
              <a:latin typeface="+mn-ea"/>
              <a:cs typeface="Segoe UI" panose="020B0502040204020203" pitchFamily="34" charset="0"/>
            </a:endParaRPr>
          </a:p>
          <a:p>
            <a:pPr marL="0" indent="0" algn="just">
              <a:buNone/>
              <a:defRPr/>
            </a:pP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認定経営革新等支援機関、中小企業診断士、ＦＰ</a:t>
            </a:r>
            <a:r>
              <a:rPr lang="en-US" altLang="ja-JP" sz="1800" kern="100" dirty="0">
                <a:latin typeface="+mn-ea"/>
                <a:cs typeface="Segoe UI" panose="020B0502040204020203" pitchFamily="34" charset="0"/>
              </a:rPr>
              <a:t>2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級、ターン・アラウンド・マネージャー（事業再生）、大阪</a:t>
            </a:r>
            <a:endParaRPr lang="en-US" altLang="ja-JP" sz="1800" kern="100" dirty="0">
              <a:latin typeface="+mn-ea"/>
              <a:cs typeface="Segoe UI" panose="020B0502040204020203" pitchFamily="34" charset="0"/>
            </a:endParaRPr>
          </a:p>
          <a:p>
            <a:pPr marL="0" indent="0" algn="just">
              <a:buNone/>
              <a:defRPr/>
            </a:pP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府・京都府中小企業診断士協会、守口門真・茨木商工会議所、中小機構中小企業支援アドバイザー、京都産業２１</a:t>
            </a:r>
            <a:endParaRPr lang="en-US" altLang="ja-JP" sz="1800" kern="100" dirty="0">
              <a:latin typeface="+mn-ea"/>
              <a:cs typeface="Segoe UI" panose="020B0502040204020203" pitchFamily="34" charset="0"/>
            </a:endParaRPr>
          </a:p>
          <a:p>
            <a:pPr marL="0" indent="0" algn="just">
              <a:buNone/>
              <a:defRPr/>
            </a:pP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経営支援専門家、北海道大学関西同窓会理事、</a:t>
            </a:r>
            <a:r>
              <a:rPr lang="ja-JP" altLang="en-US" sz="1800" b="1" kern="100" dirty="0">
                <a:latin typeface="+mn-ea"/>
                <a:cs typeface="Segoe UI" panose="020B0502040204020203" pitchFamily="34" charset="0"/>
              </a:rPr>
              <a:t>札幌市企業誘致アドバイザー</a:t>
            </a: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、（一社）感動経営コンサルタント</a:t>
            </a:r>
            <a:endParaRPr lang="en-US" altLang="ja-JP" sz="1800" kern="100" dirty="0">
              <a:latin typeface="+mn-ea"/>
              <a:cs typeface="Segoe UI" panose="020B0502040204020203" pitchFamily="34" charset="0"/>
            </a:endParaRPr>
          </a:p>
          <a:p>
            <a:pPr marL="0" indent="0" algn="just">
              <a:buNone/>
              <a:defRPr/>
            </a:pPr>
            <a:r>
              <a:rPr lang="ja-JP" altLang="en-US" sz="1800" kern="100" dirty="0">
                <a:latin typeface="+mn-ea"/>
                <a:cs typeface="Segoe UI" panose="020B0502040204020203" pitchFamily="34" charset="0"/>
              </a:rPr>
              <a:t>協会認定コンサルタント</a:t>
            </a:r>
            <a:endParaRPr lang="ja-JP" altLang="ja-JP" sz="1800" kern="100" dirty="0">
              <a:latin typeface="+mn-ea"/>
              <a:cs typeface="Segoe UI" panose="020B0502040204020203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8236C5D-9B39-5432-2E08-FB8ABD65A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9585DCC-2D12-49F4-9E86-0F0D82532FDE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BA1B333-3AF8-58A0-02AD-4F4D5ADAE59C}"/>
              </a:ext>
            </a:extLst>
          </p:cNvPr>
          <p:cNvSpPr/>
          <p:nvPr/>
        </p:nvSpPr>
        <p:spPr>
          <a:xfrm>
            <a:off x="116453" y="4083581"/>
            <a:ext cx="11959087" cy="79387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スタイリッシュ">
      <a:majorFont>
        <a:latin typeface="Segoe UI Black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272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Segoe UI</vt:lpstr>
      <vt:lpstr>Segoe UI Black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事業を始める人へ ～ロマンとそろばんを両立させる～</dc:title>
  <dc:creator>青木 孝之</dc:creator>
  <cp:lastModifiedBy>青木 孝之</cp:lastModifiedBy>
  <cp:revision>161</cp:revision>
  <cp:lastPrinted>2022-10-09T00:24:03Z</cp:lastPrinted>
  <dcterms:created xsi:type="dcterms:W3CDTF">2022-06-19T05:06:06Z</dcterms:created>
  <dcterms:modified xsi:type="dcterms:W3CDTF">2022-10-24T07:01:42Z</dcterms:modified>
</cp:coreProperties>
</file>